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y="5143500" cx="9144000"/>
  <p:notesSz cx="6858000" cy="9144000"/>
  <p:embeddedFontLst>
    <p:embeddedFont>
      <p:font typeface="Roboto"/>
      <p:regular r:id="rId54"/>
      <p:bold r:id="rId55"/>
      <p:italic r:id="rId56"/>
      <p:boldItalic r:id="rId57"/>
    </p:embeddedFont>
    <p:embeddedFont>
      <p:font typeface="Bebas Neue"/>
      <p:regular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9" roundtripDataSignature="AMtx7mipCXS5ujhHqGpVEtAA01nqdaGk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5A8F43-D59F-4BB5-AB4A-83C396CF2369}">
  <a:tblStyle styleId="{AA5A8F43-D59F-4BB5-AB4A-83C396CF236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Roboto-bold.fntdata"/><Relationship Id="rId10" Type="http://schemas.openxmlformats.org/officeDocument/2006/relationships/slide" Target="slides/slide3.xml"/><Relationship Id="rId54" Type="http://schemas.openxmlformats.org/officeDocument/2006/relationships/font" Target="fonts/Roboto-regular.fntdata"/><Relationship Id="rId13" Type="http://schemas.openxmlformats.org/officeDocument/2006/relationships/slide" Target="slides/slide6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5.xml"/><Relationship Id="rId56" Type="http://schemas.openxmlformats.org/officeDocument/2006/relationships/font" Target="fonts/Roboto-italic.fntdata"/><Relationship Id="rId15" Type="http://schemas.openxmlformats.org/officeDocument/2006/relationships/slide" Target="slides/slide8.xml"/><Relationship Id="rId59" Type="http://customschemas.google.com/relationships/presentationmetadata" Target="metadata"/><Relationship Id="rId14" Type="http://schemas.openxmlformats.org/officeDocument/2006/relationships/slide" Target="slides/slide7.xml"/><Relationship Id="rId58" Type="http://schemas.openxmlformats.org/officeDocument/2006/relationships/font" Target="fonts/BebasNeue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3e76895ba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353e76895b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3e76895b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353e76895b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3e76895ba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53e76895ba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3e76895ba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53e76895ba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3e76895ba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53e76895ba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3e76895ba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53e76895ba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3e76895ba_0_3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353e76895ba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3e76895ba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353e76895ba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3e76895ba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353e76895ba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53e76895ba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353e76895ba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53e76895ba_0_3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353e76895ba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3e76895ba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353e76895b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3e76895b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53e76895b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3e76895b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353e76895b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" type="title">
  <p:cSld name="TITLE">
    <p:bg>
      <p:bgPr>
        <a:solidFill>
          <a:srgbClr val="1D1D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g353e76895ba_0_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g353e76895ba_0_3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353e76895ba_0_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g353e76895ba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" type="title">
  <p:cSld name="TITLE">
    <p:bg>
      <p:bgPr>
        <a:solidFill>
          <a:srgbClr val="1D1D30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g353e76895ba_0_358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353e76895ba_0_358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g353e76895ba_0_3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1" name="Google Shape;51;g353e76895ba_0_3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CUSTOM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3e76895ba_0_36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g353e76895ba_0_363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 type="blank">
  <p:cSld name="BLANK">
    <p:bg>
      <p:bgPr>
        <a:solidFill>
          <a:srgbClr val="1D1D3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g353e76895ba_0_366" title="KeepcodingColores_RGB 1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050" y="1453825"/>
            <a:ext cx="7480150" cy="221997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353e76895ba_0_366"/>
          <p:cNvSpPr/>
          <p:nvPr/>
        </p:nvSpPr>
        <p:spPr>
          <a:xfrm>
            <a:off x="25" y="4866050"/>
            <a:ext cx="9144000" cy="2775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g353e76895ba_0_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498" y="4893923"/>
            <a:ext cx="221751" cy="2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g353e76895ba_0_366"/>
          <p:cNvSpPr txBox="1"/>
          <p:nvPr/>
        </p:nvSpPr>
        <p:spPr>
          <a:xfrm>
            <a:off x="1802250" y="4866063"/>
            <a:ext cx="1308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353e76895ba_0_366"/>
          <p:cNvSpPr txBox="1"/>
          <p:nvPr/>
        </p:nvSpPr>
        <p:spPr>
          <a:xfrm>
            <a:off x="3823325" y="4866050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cursos@keepcoding.io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g353e76895ba_0_3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575" y="4893925"/>
            <a:ext cx="221750" cy="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353e76895ba_0_366"/>
          <p:cNvSpPr txBox="1"/>
          <p:nvPr/>
        </p:nvSpPr>
        <p:spPr>
          <a:xfrm>
            <a:off x="5967675" y="4866025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highlight>
                  <a:srgbClr val="161625"/>
                </a:highlight>
                <a:latin typeface="Arial"/>
                <a:ea typeface="Arial"/>
                <a:cs typeface="Arial"/>
                <a:sym typeface="Arial"/>
              </a:rPr>
              <a:t>(+34) 916 33 1779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g353e76895ba_0_3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3875" y="4893938"/>
            <a:ext cx="221750" cy="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tilla Vacía">
  <p:cSld name="Plantilla Vacía">
    <p:bg>
      <p:bgPr>
        <a:solidFill>
          <a:srgbClr val="1D1D3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3e76895ba_0_375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6" name="Google Shape;66;g353e76895ba_0_375"/>
          <p:cNvSpPr txBox="1"/>
          <p:nvPr>
            <p:ph type="ctrTitle"/>
          </p:nvPr>
        </p:nvSpPr>
        <p:spPr>
          <a:xfrm>
            <a:off x="311708" y="5692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g353e76895ba_0_375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353e76895ba_0_375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g353e76895ba_0_375"/>
          <p:cNvSpPr txBox="1"/>
          <p:nvPr/>
        </p:nvSpPr>
        <p:spPr>
          <a:xfrm>
            <a:off x="3094950" y="3234100"/>
            <a:ext cx="2954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</a:pPr>
            <a:r>
              <a:rPr b="1" i="0" lang="es" sz="3400" u="none" cap="none" strike="noStrike">
                <a:solidFill>
                  <a:srgbClr val="F6FE8C"/>
                </a:solidFill>
                <a:latin typeface="Arial"/>
                <a:ea typeface="Arial"/>
                <a:cs typeface="Arial"/>
                <a:sym typeface="Arial"/>
              </a:rPr>
              <a:t>Subtítulo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">
  <p:cSld name="Vacía">
    <p:bg>
      <p:bgPr>
        <a:solidFill>
          <a:srgbClr val="1D1D3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3e76895ba_0_3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Título y text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53e76895ba_0_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g353e76895ba_0_8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 type="blank">
  <p:cSld name="BLANK">
    <p:bg>
      <p:bgPr>
        <a:solidFill>
          <a:srgbClr val="1D1D3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g353e76895ba_0_11" title="KeepcodingColores_RGB 1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050" y="1453825"/>
            <a:ext cx="7480150" cy="221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g353e76895ba_0_11"/>
          <p:cNvSpPr/>
          <p:nvPr/>
        </p:nvSpPr>
        <p:spPr>
          <a:xfrm>
            <a:off x="25" y="4866050"/>
            <a:ext cx="9144000" cy="2775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g353e76895ba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498" y="4893923"/>
            <a:ext cx="221751" cy="2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g353e76895ba_0_11"/>
          <p:cNvSpPr txBox="1"/>
          <p:nvPr/>
        </p:nvSpPr>
        <p:spPr>
          <a:xfrm>
            <a:off x="1802250" y="4866063"/>
            <a:ext cx="1308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g353e76895ba_0_11"/>
          <p:cNvSpPr txBox="1"/>
          <p:nvPr/>
        </p:nvSpPr>
        <p:spPr>
          <a:xfrm>
            <a:off x="3823325" y="4866050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cursos@keepcoding.io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g353e76895ba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575" y="4893925"/>
            <a:ext cx="221750" cy="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353e76895ba_0_11"/>
          <p:cNvSpPr txBox="1"/>
          <p:nvPr/>
        </p:nvSpPr>
        <p:spPr>
          <a:xfrm>
            <a:off x="5967675" y="4866025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highlight>
                  <a:srgbClr val="161625"/>
                </a:highlight>
                <a:latin typeface="Arial"/>
                <a:ea typeface="Arial"/>
                <a:cs typeface="Arial"/>
                <a:sym typeface="Arial"/>
              </a:rPr>
              <a:t>(+34) 916 33 1779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g353e76895ba_0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3875" y="4893938"/>
            <a:ext cx="221750" cy="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tilla Vacía">
  <p:cSld name="Plantilla Vacía">
    <p:bg>
      <p:bgPr>
        <a:solidFill>
          <a:srgbClr val="1D1D3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53e76895ba_0_20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" name="Google Shape;27;g353e76895ba_0_20"/>
          <p:cNvSpPr txBox="1"/>
          <p:nvPr>
            <p:ph type="ctrTitle"/>
          </p:nvPr>
        </p:nvSpPr>
        <p:spPr>
          <a:xfrm>
            <a:off x="311708" y="5692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g353e76895ba_0_20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353e76895ba_0_20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g353e76895ba_0_20"/>
          <p:cNvSpPr txBox="1"/>
          <p:nvPr/>
        </p:nvSpPr>
        <p:spPr>
          <a:xfrm>
            <a:off x="3094950" y="3234100"/>
            <a:ext cx="2954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</a:pPr>
            <a:r>
              <a:rPr b="1" i="0" lang="es" sz="3400" u="none" cap="none" strike="noStrike">
                <a:solidFill>
                  <a:srgbClr val="F6FE8C"/>
                </a:solidFill>
                <a:latin typeface="Arial"/>
                <a:ea typeface="Arial"/>
                <a:cs typeface="Arial"/>
                <a:sym typeface="Arial"/>
              </a:rPr>
              <a:t>Subtítulo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">
  <p:cSld name="Vacía">
    <p:bg>
      <p:bgPr>
        <a:solidFill>
          <a:srgbClr val="1D1D3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53e76895ba_0_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1_Título y text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353e76895ba_0_29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g353e76895ba_0_29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53e76895ba_0_32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9" name="Google Shape;39;g353e76895ba_0_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1">
  <p:cSld name="CUSTOM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53e76895ba_0_35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g353e76895ba_0_35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353e76895ba_0_0"/>
          <p:cNvPicPr preferRelativeResize="0"/>
          <p:nvPr/>
        </p:nvPicPr>
        <p:blipFill rotWithShape="1">
          <a:blip r:embed="rId1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353e76895ba_0_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D1D30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353e76895ba_0_355"/>
          <p:cNvPicPr preferRelativeResize="0"/>
          <p:nvPr/>
        </p:nvPicPr>
        <p:blipFill rotWithShape="1">
          <a:blip r:embed="rId1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353e76895ba_0_3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3e76895ba_0_39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353e76895ba_0_39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400"/>
              <a:t>AI ENGINEERING</a:t>
            </a:r>
            <a:endParaRPr sz="4400"/>
          </a:p>
        </p:txBody>
      </p:sp>
      <p:sp>
        <p:nvSpPr>
          <p:cNvPr id="79" name="Google Shape;79;g353e76895ba_0_39"/>
          <p:cNvSpPr txBox="1"/>
          <p:nvPr>
            <p:ph idx="1" type="subTitle"/>
          </p:nvPr>
        </p:nvSpPr>
        <p:spPr>
          <a:xfrm>
            <a:off x="1345800" y="3234100"/>
            <a:ext cx="6217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F6FE8C"/>
                </a:solidFill>
              </a:rPr>
              <a:t>Finetuning</a:t>
            </a:r>
            <a:endParaRPr>
              <a:solidFill>
                <a:srgbClr val="F6FE8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3e76895ba_0_15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GPT-3 - Prompt Engineering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84" name="Google Shape;184;g353e76895ba_0_157"/>
          <p:cNvSpPr txBox="1"/>
          <p:nvPr>
            <p:ph idx="1" type="body"/>
          </p:nvPr>
        </p:nvSpPr>
        <p:spPr>
          <a:xfrm>
            <a:off x="628650" y="1605725"/>
            <a:ext cx="4525200" cy="28536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175 mil millones de parámetros. Entrenado en 570 GB de texto.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Demuestra capacidades sorprendentes en traducción, razonamiento, programación, etc.</a:t>
            </a:r>
            <a:br>
              <a:rPr lang="es"/>
            </a:b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Ya no hace falta reentrenar: solo ajustar el prompt (prompt engineering).</a:t>
            </a:r>
            <a:endParaRPr/>
          </a:p>
        </p:txBody>
      </p:sp>
      <p:pic>
        <p:nvPicPr>
          <p:cNvPr id="185" name="Google Shape;185;g353e76895ba_0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0175" y="1123025"/>
            <a:ext cx="3141036" cy="37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53e76895ba_0_157"/>
          <p:cNvSpPr txBox="1"/>
          <p:nvPr>
            <p:ph type="title"/>
          </p:nvPr>
        </p:nvSpPr>
        <p:spPr>
          <a:xfrm>
            <a:off x="91775" y="4537782"/>
            <a:ext cx="2399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900"/>
              <a:t>2020</a:t>
            </a:r>
            <a:endParaRPr sz="2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</a:pPr>
            <a:r>
              <a:rPr lang="es"/>
              <a:t>GPT-3 - Prompt Engineering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192" name="Google Shape;19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463" y="1744525"/>
            <a:ext cx="631507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6"/>
          <p:cNvSpPr txBox="1"/>
          <p:nvPr>
            <p:ph type="title"/>
          </p:nvPr>
        </p:nvSpPr>
        <p:spPr>
          <a:xfrm>
            <a:off x="91775" y="4537782"/>
            <a:ext cx="2399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900"/>
              <a:t>2020</a:t>
            </a:r>
            <a:endParaRPr sz="2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</a:pPr>
            <a:r>
              <a:rPr lang="es"/>
              <a:t>GPT-3 - Prompt Engineering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199" name="Google Shape;1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9738" y="1596950"/>
            <a:ext cx="5724525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7"/>
          <p:cNvSpPr txBox="1"/>
          <p:nvPr>
            <p:ph type="title"/>
          </p:nvPr>
        </p:nvSpPr>
        <p:spPr>
          <a:xfrm>
            <a:off x="91775" y="4537782"/>
            <a:ext cx="2399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900"/>
              <a:t>2020</a:t>
            </a:r>
            <a:endParaRPr sz="2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</a:pPr>
            <a:r>
              <a:rPr lang="es"/>
              <a:t>GPT-3 - Prompt Engineering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206" name="Google Shape;20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300" y="1085344"/>
            <a:ext cx="5585399" cy="345763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9"/>
          <p:cNvSpPr txBox="1"/>
          <p:nvPr>
            <p:ph type="title"/>
          </p:nvPr>
        </p:nvSpPr>
        <p:spPr>
          <a:xfrm>
            <a:off x="91775" y="4537782"/>
            <a:ext cx="2399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900"/>
              <a:t>2020</a:t>
            </a:r>
            <a:endParaRPr sz="2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3e76895ba_0_436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GPT-3 - Resultados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13" name="Google Shape;213;g353e76895ba_0_436"/>
          <p:cNvSpPr txBox="1"/>
          <p:nvPr>
            <p:ph type="title"/>
          </p:nvPr>
        </p:nvSpPr>
        <p:spPr>
          <a:xfrm>
            <a:off x="91775" y="4537782"/>
            <a:ext cx="2399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900"/>
              <a:t>2020</a:t>
            </a:r>
            <a:endParaRPr sz="2900"/>
          </a:p>
        </p:txBody>
      </p:sp>
      <p:sp>
        <p:nvSpPr>
          <p:cNvPr id="214" name="Google Shape;214;g353e76895ba_0_436"/>
          <p:cNvSpPr txBox="1"/>
          <p:nvPr>
            <p:ph idx="1" type="body"/>
          </p:nvPr>
        </p:nvSpPr>
        <p:spPr>
          <a:xfrm>
            <a:off x="628650" y="1605725"/>
            <a:ext cx="7721100" cy="28536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Explain the moon landing to a 6 year old in a few sentences.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===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Explain the theory of gravity to a 6 year old.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Explain the theory of relativity to a 6 year old in a few sentences.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Explain the big bang theory to a 6 year old.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Explain evolution to a 6 year old.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3e76895ba_0_444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GPT-3 - Resultados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20" name="Google Shape;220;g353e76895ba_0_444"/>
          <p:cNvSpPr txBox="1"/>
          <p:nvPr>
            <p:ph type="title"/>
          </p:nvPr>
        </p:nvSpPr>
        <p:spPr>
          <a:xfrm>
            <a:off x="91775" y="4537782"/>
            <a:ext cx="2399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900"/>
              <a:t>2020</a:t>
            </a:r>
            <a:endParaRPr sz="2900"/>
          </a:p>
        </p:txBody>
      </p:sp>
      <p:sp>
        <p:nvSpPr>
          <p:cNvPr id="221" name="Google Shape;221;g353e76895ba_0_444"/>
          <p:cNvSpPr txBox="1"/>
          <p:nvPr>
            <p:ph idx="1" type="body"/>
          </p:nvPr>
        </p:nvSpPr>
        <p:spPr>
          <a:xfrm>
            <a:off x="628650" y="1605725"/>
            <a:ext cx="7721100" cy="28536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Q: Who was president of the United States in 1955?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A: Dwight D. Eisenhower was president of the United States in 1955.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Q: How does a telescope work?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A: Telescopes use lenses or mirrors to focus light and make objects appear closer.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Q: Why do birds migrate south for the winter?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===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Birds migrate south for the winter because the weather is colder and there is less food available.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3e76895ba_0_45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GPT-3 - Resultados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27" name="Google Shape;227;g353e76895ba_0_450"/>
          <p:cNvSpPr txBox="1"/>
          <p:nvPr>
            <p:ph type="title"/>
          </p:nvPr>
        </p:nvSpPr>
        <p:spPr>
          <a:xfrm>
            <a:off x="91775" y="4537782"/>
            <a:ext cx="2399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900"/>
              <a:t>2020</a:t>
            </a:r>
            <a:endParaRPr sz="2900"/>
          </a:p>
        </p:txBody>
      </p:sp>
      <p:sp>
        <p:nvSpPr>
          <p:cNvPr id="228" name="Google Shape;228;g353e76895ba_0_450"/>
          <p:cNvSpPr txBox="1"/>
          <p:nvPr>
            <p:ph idx="1" type="body"/>
          </p:nvPr>
        </p:nvSpPr>
        <p:spPr>
          <a:xfrm>
            <a:off x="628650" y="1605725"/>
            <a:ext cx="7721100" cy="28536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Why aren’t birds real?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===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Well, for one thing, The Rapture is not a very realistic event. There is no evidence that it is going to happen. I could say more, but you don’t really need to know more.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Let’s say I was a bird.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I’ve been a bird for a while now. I have never flown or seen another bird or any evidence of god. The rapture has never happened. I am a bird in a cage. I have never been a bird, but I am a bird.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3e76895ba_0_42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InstructGPT y la alineación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234" name="Google Shape;234;g353e76895ba_0_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200" y="1073075"/>
            <a:ext cx="2953875" cy="368576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53e76895ba_0_428"/>
          <p:cNvSpPr txBox="1"/>
          <p:nvPr>
            <p:ph type="title"/>
          </p:nvPr>
        </p:nvSpPr>
        <p:spPr>
          <a:xfrm>
            <a:off x="91775" y="4537782"/>
            <a:ext cx="2399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900"/>
              <a:t>2022</a:t>
            </a:r>
            <a:endParaRPr sz="2900"/>
          </a:p>
        </p:txBody>
      </p:sp>
      <p:sp>
        <p:nvSpPr>
          <p:cNvPr id="236" name="Google Shape;236;g353e76895ba_0_428"/>
          <p:cNvSpPr txBox="1"/>
          <p:nvPr>
            <p:ph idx="1" type="body"/>
          </p:nvPr>
        </p:nvSpPr>
        <p:spPr>
          <a:xfrm>
            <a:off x="628650" y="1605725"/>
            <a:ext cx="4525200" cy="28536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175 mil millones de parámetros. Entrenado en 570 GB de texto.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Demuestra capacidades sorprendentes en traducción, razonamiento, programación, etc.</a:t>
            </a:r>
            <a:br>
              <a:rPr lang="es"/>
            </a:b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Ya no hace falta reentrenar: solo ajustar el prompt (prompt engineering).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InstructGPT y la alineación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242" name="Google Shape;24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6263" y="1334850"/>
            <a:ext cx="5511475" cy="30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2"/>
          <p:cNvSpPr txBox="1"/>
          <p:nvPr>
            <p:ph type="title"/>
          </p:nvPr>
        </p:nvSpPr>
        <p:spPr>
          <a:xfrm>
            <a:off x="91775" y="4537782"/>
            <a:ext cx="2399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900"/>
              <a:t>2022</a:t>
            </a:r>
            <a:endParaRPr sz="2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3e76895ba_0_314"/>
          <p:cNvSpPr/>
          <p:nvPr/>
        </p:nvSpPr>
        <p:spPr>
          <a:xfrm>
            <a:off x="603606" y="1751531"/>
            <a:ext cx="7955700" cy="235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353e76895ba_0_314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GenAI Project Lifecycle</a:t>
            </a:r>
            <a:endParaRPr/>
          </a:p>
        </p:txBody>
      </p:sp>
      <p:sp>
        <p:nvSpPr>
          <p:cNvPr id="86" name="Google Shape;86;g353e76895ba_0_314"/>
          <p:cNvSpPr/>
          <p:nvPr/>
        </p:nvSpPr>
        <p:spPr>
          <a:xfrm>
            <a:off x="605200" y="1735200"/>
            <a:ext cx="10980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353e76895ba_0_314"/>
          <p:cNvSpPr/>
          <p:nvPr/>
        </p:nvSpPr>
        <p:spPr>
          <a:xfrm>
            <a:off x="1703201" y="1735200"/>
            <a:ext cx="12372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353e76895ba_0_314"/>
          <p:cNvSpPr/>
          <p:nvPr/>
        </p:nvSpPr>
        <p:spPr>
          <a:xfrm>
            <a:off x="2940365" y="1735200"/>
            <a:ext cx="13737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353e76895ba_0_314"/>
          <p:cNvSpPr/>
          <p:nvPr/>
        </p:nvSpPr>
        <p:spPr>
          <a:xfrm>
            <a:off x="5634325" y="1735200"/>
            <a:ext cx="12213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353e76895ba_0_314"/>
          <p:cNvSpPr/>
          <p:nvPr/>
        </p:nvSpPr>
        <p:spPr>
          <a:xfrm>
            <a:off x="6855600" y="1735200"/>
            <a:ext cx="16977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g353e76895ba_0_314"/>
          <p:cNvGrpSpPr/>
          <p:nvPr/>
        </p:nvGrpSpPr>
        <p:grpSpPr>
          <a:xfrm>
            <a:off x="597475" y="1301432"/>
            <a:ext cx="1434848" cy="2431700"/>
            <a:chOff x="0" y="1189982"/>
            <a:chExt cx="1955100" cy="3482813"/>
          </a:xfrm>
        </p:grpSpPr>
        <p:sp>
          <p:nvSpPr>
            <p:cNvPr id="92" name="Google Shape;92;g353e76895ba_0_314"/>
            <p:cNvSpPr/>
            <p:nvPr/>
          </p:nvSpPr>
          <p:spPr>
            <a:xfrm>
              <a:off x="0" y="1189982"/>
              <a:ext cx="1955100" cy="669000"/>
            </a:xfrm>
            <a:prstGeom prst="homePlate">
              <a:avLst>
                <a:gd fmla="val 50000" name="adj"/>
              </a:avLst>
            </a:prstGeom>
            <a:solidFill>
              <a:srgbClr val="274E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definicióN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3" name="Google Shape;93;g353e76895ba_0_314"/>
            <p:cNvSpPr txBox="1"/>
            <p:nvPr/>
          </p:nvSpPr>
          <p:spPr>
            <a:xfrm>
              <a:off x="10526" y="2057095"/>
              <a:ext cx="1496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Caso de uso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Definir coste y alcance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RAI &amp; Ethics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94" name="Google Shape;94;g353e76895ba_0_314"/>
          <p:cNvGrpSpPr/>
          <p:nvPr/>
        </p:nvGrpSpPr>
        <p:grpSpPr>
          <a:xfrm>
            <a:off x="1712317" y="1301199"/>
            <a:ext cx="1504704" cy="2432223"/>
            <a:chOff x="2263425" y="1189775"/>
            <a:chExt cx="2541300" cy="3483063"/>
          </a:xfrm>
        </p:grpSpPr>
        <p:sp>
          <p:nvSpPr>
            <p:cNvPr id="95" name="Google Shape;95;g353e76895ba_0_314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MODELO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6" name="Google Shape;96;g353e76895ba_0_314"/>
            <p:cNvSpPr txBox="1"/>
            <p:nvPr/>
          </p:nvSpPr>
          <p:spPr>
            <a:xfrm>
              <a:off x="2351406" y="2057138"/>
              <a:ext cx="1993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Modelo existente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pre-entrenar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97" name="Google Shape;97;g353e76895ba_0_314"/>
          <p:cNvSpPr/>
          <p:nvPr/>
        </p:nvSpPr>
        <p:spPr>
          <a:xfrm>
            <a:off x="4314075" y="1735200"/>
            <a:ext cx="13203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Google Shape;98;g353e76895ba_0_314"/>
          <p:cNvGrpSpPr/>
          <p:nvPr/>
        </p:nvGrpSpPr>
        <p:grpSpPr>
          <a:xfrm>
            <a:off x="2934809" y="1301234"/>
            <a:ext cx="1697588" cy="2432096"/>
            <a:chOff x="2804109" y="1189775"/>
            <a:chExt cx="2541300" cy="3482382"/>
          </a:xfrm>
        </p:grpSpPr>
        <p:sp>
          <p:nvSpPr>
            <p:cNvPr id="99" name="Google Shape;99;g353e76895ba_0_314"/>
            <p:cNvSpPr/>
            <p:nvPr/>
          </p:nvSpPr>
          <p:spPr>
            <a:xfrm>
              <a:off x="280410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ADAPTACIóN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00" name="Google Shape;100;g353e76895ba_0_314"/>
            <p:cNvSpPr txBox="1"/>
            <p:nvPr/>
          </p:nvSpPr>
          <p:spPr>
            <a:xfrm>
              <a:off x="2812479" y="2056457"/>
              <a:ext cx="2056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PromPt Engineering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RAG, react,...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Fine-tuning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01" name="Google Shape;101;g353e76895ba_0_314"/>
          <p:cNvGrpSpPr/>
          <p:nvPr/>
        </p:nvGrpSpPr>
        <p:grpSpPr>
          <a:xfrm>
            <a:off x="5618898" y="1300799"/>
            <a:ext cx="1544348" cy="2432219"/>
            <a:chOff x="8176915" y="1189775"/>
            <a:chExt cx="2541300" cy="3483058"/>
          </a:xfrm>
        </p:grpSpPr>
        <p:sp>
          <p:nvSpPr>
            <p:cNvPr id="102" name="Google Shape;102;g353e76895ba_0_314"/>
            <p:cNvSpPr/>
            <p:nvPr/>
          </p:nvSpPr>
          <p:spPr>
            <a:xfrm>
              <a:off x="817691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MLOPS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03" name="Google Shape;103;g353e76895ba_0_314"/>
            <p:cNvSpPr txBox="1"/>
            <p:nvPr/>
          </p:nvSpPr>
          <p:spPr>
            <a:xfrm>
              <a:off x="8224722" y="2057133"/>
              <a:ext cx="1987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Optimitzación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Deploy del modelo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04" name="Google Shape;104;g353e76895ba_0_314"/>
          <p:cNvGrpSpPr/>
          <p:nvPr/>
        </p:nvGrpSpPr>
        <p:grpSpPr>
          <a:xfrm>
            <a:off x="6855601" y="1300900"/>
            <a:ext cx="1944836" cy="2432219"/>
            <a:chOff x="8176904" y="1189782"/>
            <a:chExt cx="2584500" cy="3483057"/>
          </a:xfrm>
        </p:grpSpPr>
        <p:sp>
          <p:nvSpPr>
            <p:cNvPr id="105" name="Google Shape;105;g353e76895ba_0_314"/>
            <p:cNvSpPr/>
            <p:nvPr/>
          </p:nvSpPr>
          <p:spPr>
            <a:xfrm>
              <a:off x="8176904" y="1189782"/>
              <a:ext cx="2584500" cy="6690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integracióN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06" name="Google Shape;106;g353e76895ba_0_314"/>
            <p:cNvSpPr txBox="1"/>
            <p:nvPr/>
          </p:nvSpPr>
          <p:spPr>
            <a:xfrm>
              <a:off x="8176937" y="2057139"/>
              <a:ext cx="2256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Api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Crear llm-powered apps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07" name="Google Shape;107;g353e76895ba_0_314"/>
          <p:cNvGrpSpPr/>
          <p:nvPr/>
        </p:nvGrpSpPr>
        <p:grpSpPr>
          <a:xfrm>
            <a:off x="4309812" y="1300977"/>
            <a:ext cx="1642188" cy="2432082"/>
            <a:chOff x="2804109" y="1189775"/>
            <a:chExt cx="2541300" cy="3482363"/>
          </a:xfrm>
        </p:grpSpPr>
        <p:sp>
          <p:nvSpPr>
            <p:cNvPr id="108" name="Google Shape;108;g353e76895ba_0_314"/>
            <p:cNvSpPr/>
            <p:nvPr/>
          </p:nvSpPr>
          <p:spPr>
            <a:xfrm>
              <a:off x="280410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EVALUACIÓN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09" name="Google Shape;109;g353e76895ba_0_314"/>
            <p:cNvSpPr txBox="1"/>
            <p:nvPr/>
          </p:nvSpPr>
          <p:spPr>
            <a:xfrm>
              <a:off x="2811147" y="2056438"/>
              <a:ext cx="2172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CUSTOM</a:t>
              </a:r>
              <a:b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</a:br>
              <a:b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</a:b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W&amp;B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110" name="Google Shape;110;g353e76895ba_0_314"/>
          <p:cNvSpPr/>
          <p:nvPr/>
        </p:nvSpPr>
        <p:spPr>
          <a:xfrm flipH="1">
            <a:off x="343550" y="3988200"/>
            <a:ext cx="1373700" cy="467100"/>
          </a:xfrm>
          <a:prstGeom prst="homePlat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1" name="Google Shape;111;g353e76895ba_0_314"/>
          <p:cNvSpPr/>
          <p:nvPr/>
        </p:nvSpPr>
        <p:spPr>
          <a:xfrm flipH="1">
            <a:off x="1463550" y="3988200"/>
            <a:ext cx="1544400" cy="467100"/>
          </a:xfrm>
          <a:prstGeom prst="homePlate">
            <a:avLst>
              <a:gd fmla="val 50000" name="adj"/>
            </a:avLst>
          </a:prstGeom>
          <a:solidFill>
            <a:srgbClr val="66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2" name="Google Shape;112;g353e76895ba_0_314"/>
          <p:cNvSpPr/>
          <p:nvPr/>
        </p:nvSpPr>
        <p:spPr>
          <a:xfrm flipH="1">
            <a:off x="2714775" y="3988200"/>
            <a:ext cx="1599300" cy="467100"/>
          </a:xfrm>
          <a:prstGeom prst="homePlat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3" name="Google Shape;113;g353e76895ba_0_314"/>
          <p:cNvSpPr/>
          <p:nvPr/>
        </p:nvSpPr>
        <p:spPr>
          <a:xfrm flipH="1">
            <a:off x="4074400" y="3988200"/>
            <a:ext cx="1697700" cy="467100"/>
          </a:xfrm>
          <a:prstGeom prst="homePlate">
            <a:avLst>
              <a:gd fmla="val 5000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4" name="Google Shape;114;g353e76895ba_0_314"/>
          <p:cNvSpPr/>
          <p:nvPr/>
        </p:nvSpPr>
        <p:spPr>
          <a:xfrm flipH="1">
            <a:off x="5420650" y="3988200"/>
            <a:ext cx="1642200" cy="467100"/>
          </a:xfrm>
          <a:prstGeom prst="homePlate">
            <a:avLst>
              <a:gd fmla="val 50000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5" name="Google Shape;115;g353e76895ba_0_314"/>
          <p:cNvSpPr/>
          <p:nvPr/>
        </p:nvSpPr>
        <p:spPr>
          <a:xfrm flipH="1">
            <a:off x="6641100" y="3988200"/>
            <a:ext cx="1912200" cy="467100"/>
          </a:xfrm>
          <a:prstGeom prst="homePlat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6" name="Google Shape;116;g353e76895ba_0_314"/>
          <p:cNvSpPr/>
          <p:nvPr/>
        </p:nvSpPr>
        <p:spPr>
          <a:xfrm>
            <a:off x="6499075" y="3223675"/>
            <a:ext cx="9498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353e76895ba_0_314"/>
          <p:cNvSpPr/>
          <p:nvPr/>
        </p:nvSpPr>
        <p:spPr>
          <a:xfrm>
            <a:off x="5371525" y="3478656"/>
            <a:ext cx="20775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353e76895ba_0_314"/>
          <p:cNvSpPr/>
          <p:nvPr/>
        </p:nvSpPr>
        <p:spPr>
          <a:xfrm>
            <a:off x="3965950" y="3719221"/>
            <a:ext cx="34830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353e76895ba_0_314"/>
          <p:cNvSpPr/>
          <p:nvPr/>
        </p:nvSpPr>
        <p:spPr>
          <a:xfrm>
            <a:off x="3950775" y="3450250"/>
            <a:ext cx="9498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353e76895ba_0_314"/>
          <p:cNvSpPr/>
          <p:nvPr/>
        </p:nvSpPr>
        <p:spPr>
          <a:xfrm>
            <a:off x="2581750" y="3719225"/>
            <a:ext cx="9498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353e76895ba_0_314"/>
          <p:cNvSpPr/>
          <p:nvPr/>
        </p:nvSpPr>
        <p:spPr>
          <a:xfrm>
            <a:off x="2943375" y="3305325"/>
            <a:ext cx="1142100" cy="42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950" y="1281400"/>
            <a:ext cx="6102101" cy="350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3"/>
          <p:cNvSpPr txBox="1"/>
          <p:nvPr>
            <p:ph type="title"/>
          </p:nvPr>
        </p:nvSpPr>
        <p:spPr>
          <a:xfrm>
            <a:off x="628650" y="274650"/>
            <a:ext cx="623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</a:pPr>
            <a:r>
              <a:rPr lang="es"/>
              <a:t>InstructGPT y la alineación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50" name="Google Shape;250;p13"/>
          <p:cNvSpPr txBox="1"/>
          <p:nvPr>
            <p:ph type="title"/>
          </p:nvPr>
        </p:nvSpPr>
        <p:spPr>
          <a:xfrm>
            <a:off x="91775" y="4537782"/>
            <a:ext cx="2399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900"/>
              <a:t>2022</a:t>
            </a:r>
            <a:endParaRPr sz="2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</a:pPr>
            <a:r>
              <a:rPr lang="es"/>
              <a:t>InstructGPT y la alineación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256" name="Google Shape;2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2963" y="1371100"/>
            <a:ext cx="5558074" cy="3133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4"/>
          <p:cNvSpPr txBox="1"/>
          <p:nvPr>
            <p:ph type="title"/>
          </p:nvPr>
        </p:nvSpPr>
        <p:spPr>
          <a:xfrm>
            <a:off x="91775" y="4537782"/>
            <a:ext cx="2399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900"/>
              <a:t>2022</a:t>
            </a:r>
            <a:endParaRPr sz="2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</a:pPr>
            <a:r>
              <a:rPr lang="es"/>
              <a:t>InstructGPT y la alineación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263" name="Google Shape;2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4663" y="1268550"/>
            <a:ext cx="6774675" cy="32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5"/>
          <p:cNvSpPr txBox="1"/>
          <p:nvPr>
            <p:ph type="title"/>
          </p:nvPr>
        </p:nvSpPr>
        <p:spPr>
          <a:xfrm>
            <a:off x="91775" y="4537782"/>
            <a:ext cx="2399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900"/>
              <a:t>2022</a:t>
            </a:r>
            <a:endParaRPr sz="2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3e76895ba_0_456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ChatGPT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70" name="Google Shape;270;g353e76895ba_0_456"/>
          <p:cNvSpPr txBox="1"/>
          <p:nvPr>
            <p:ph type="title"/>
          </p:nvPr>
        </p:nvSpPr>
        <p:spPr>
          <a:xfrm>
            <a:off x="91775" y="4537782"/>
            <a:ext cx="2399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900"/>
              <a:t>2022</a:t>
            </a:r>
            <a:endParaRPr sz="2900"/>
          </a:p>
        </p:txBody>
      </p:sp>
      <p:pic>
        <p:nvPicPr>
          <p:cNvPr id="271" name="Google Shape;271;g353e76895ba_0_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375" y="1154613"/>
            <a:ext cx="5355244" cy="3570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Fine-tuning de modelos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graphicFrame>
        <p:nvGraphicFramePr>
          <p:cNvPr id="277" name="Google Shape;277;p21"/>
          <p:cNvGraphicFramePr/>
          <p:nvPr/>
        </p:nvGraphicFramePr>
        <p:xfrm>
          <a:off x="916975" y="108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{AA5A8F43-D59F-4BB5-AB4A-83C396CF2369}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/>
                        <a:t>Pretraining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/>
                        <a:t>Fine-tuning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s" sz="1400" u="none" cap="none" strike="noStrike"/>
                        <a:t>Encuentra un dataset grande: 10TB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s" sz="1400" u="none" cap="none" strike="noStrike"/>
                        <a:t>Compra o alquila un clúster con 6,000 GPU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s" sz="1400" u="none" cap="none" strike="noStrike"/>
                        <a:t>Entrena el modelo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s" sz="1400" u="none" cap="none" strike="noStrike"/>
                        <a:t>Gasta 2,000,000$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s" sz="1400" u="none" cap="none" strike="noStrike"/>
                        <a:t>Espera 12 días</a:t>
                      </a:r>
                      <a:br>
                        <a:rPr lang="es" sz="1400" u="none" cap="none" strike="noStrike"/>
                      </a:b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s" sz="1400" u="none" cap="none" strike="noStrike"/>
                        <a:t>Tienes un loro estocástico</a:t>
                      </a:r>
                      <a:br>
                        <a:rPr lang="es" sz="1400" u="none" cap="none" strike="noStrike"/>
                      </a:b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s" sz="1400" u="none" cap="none" strike="noStrike"/>
                        <a:t>Estás arruinado, eres pobre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s" sz="1400" u="none" cap="none" strike="noStrike"/>
                        <a:t>Prepara las instrucciones de entrenamiento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s" sz="1400" u="none" cap="none" strike="noStrike"/>
                        <a:t>Crea, prepara o compra un dataset con 100,000 registros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s" sz="1400" u="none" cap="none" strike="noStrike"/>
                        <a:t>Busca un modelo ya entrenado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s" sz="1400" u="none" cap="none" strike="noStrike"/>
                        <a:t>Ajusta el modelo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s" sz="1400" u="none" cap="none" strike="noStrike"/>
                        <a:t>Espera 1 día</a:t>
                      </a:r>
                      <a:br>
                        <a:rPr lang="es" sz="1400" u="none" cap="none" strike="noStrike"/>
                      </a:b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s" sz="1400" u="none" cap="none" strike="noStrike"/>
                        <a:t>Tienes un modelo que cumple con las expectativas que buscabas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s" sz="1400" u="none" cap="none" strike="noStrike"/>
                        <a:t>Puedes ejecutar cientos de pruebas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s" sz="1400" u="none" cap="none" strike="noStrike"/>
                        <a:t>Despliega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-"/>
                      </a:pPr>
                      <a:r>
                        <a:rPr lang="es" sz="1400" u="none" cap="none" strike="noStrike"/>
                        <a:t>Evalúa, si ves que va mal, crea una nueva versión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78" name="Google Shape;278;p21"/>
          <p:cNvSpPr txBox="1"/>
          <p:nvPr/>
        </p:nvSpPr>
        <p:spPr>
          <a:xfrm>
            <a:off x="6213775" y="136950"/>
            <a:ext cx="981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s" sz="39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🔑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Prompt Engineering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84" name="Google Shape;284;p22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La primera aproximación del finetuning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Aprovechamos el conocimiento latente del LLM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Eficiente en tiempo, dinero y experimentación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Podemos utilizar técnicas como el RAG, ReAct,...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Fine-tuning de modelos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90" name="Google Shape;290;p23"/>
          <p:cNvSpPr txBox="1"/>
          <p:nvPr>
            <p:ph idx="1" type="body"/>
          </p:nvPr>
        </p:nvSpPr>
        <p:spPr>
          <a:xfrm>
            <a:off x="628650" y="1605725"/>
            <a:ext cx="49899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Mejorar los LLM para que realicen tareas específicas mejor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No es necesario añadir información (prompting)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El modelo aprende nuevos datos</a:t>
            </a:r>
            <a:endParaRPr/>
          </a:p>
        </p:txBody>
      </p:sp>
      <p:pic>
        <p:nvPicPr>
          <p:cNvPr id="291" name="Google Shape;29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6075" y="2059088"/>
            <a:ext cx="3187224" cy="21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Fine-tuning de modelos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97" name="Google Shape;297;p24"/>
          <p:cNvSpPr txBox="1"/>
          <p:nvPr>
            <p:ph idx="1" type="body"/>
          </p:nvPr>
        </p:nvSpPr>
        <p:spPr>
          <a:xfrm>
            <a:off x="628650" y="1605725"/>
            <a:ext cx="39090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Nos permite añadir más datos de los que pueden entrar en un prompt.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Nos permite que el modelo "aprenda" datos nuevos en lugar de tener que acceder a ellos.</a:t>
            </a:r>
            <a:endParaRPr/>
          </a:p>
        </p:txBody>
      </p:sp>
      <p:pic>
        <p:nvPicPr>
          <p:cNvPr id="298" name="Google Shape;29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5675" y="1540326"/>
            <a:ext cx="3963301" cy="21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Fine-tuning de modelos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graphicFrame>
        <p:nvGraphicFramePr>
          <p:cNvPr id="304" name="Google Shape;304;p25"/>
          <p:cNvGraphicFramePr/>
          <p:nvPr/>
        </p:nvGraphicFramePr>
        <p:xfrm>
          <a:off x="1216250" y="143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{AA5A8F43-D59F-4BB5-AB4A-83C396CF2369}</a:tableStyleId>
              </a:tblPr>
              <a:tblGrid>
                <a:gridCol w="872175"/>
                <a:gridCol w="3029700"/>
                <a:gridCol w="2975550"/>
              </a:tblGrid>
              <a:tr h="30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Prompting</a:t>
                      </a:r>
                      <a:endParaRPr b="1"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Finetuning</a:t>
                      </a:r>
                      <a:endParaRPr b="1"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</a:tr>
              <a:tr h="1029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Pros</a:t>
                      </a:r>
                      <a:endParaRPr b="1"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-"/>
                      </a:pPr>
                      <a:r>
                        <a:rPr lang="es" sz="1100" u="none" cap="none" strike="noStrike"/>
                        <a:t>No se necesitan datos para comenzar</a:t>
                      </a:r>
                      <a:endParaRPr sz="1100" u="none" cap="none" strike="noStrike"/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-"/>
                      </a:pPr>
                      <a:r>
                        <a:rPr lang="es" sz="1100" u="none" cap="none" strike="noStrike"/>
                        <a:t>Costo inicial mínimo</a:t>
                      </a:r>
                      <a:endParaRPr sz="1100" u="none" cap="none" strike="noStrike"/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-"/>
                      </a:pPr>
                      <a:r>
                        <a:rPr lang="es" sz="1100" u="none" cap="none" strike="noStrike"/>
                        <a:t>No es necesario conocimiento técnico</a:t>
                      </a:r>
                      <a:endParaRPr sz="1100" u="none" cap="none" strike="noStrike"/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-"/>
                      </a:pPr>
                      <a:r>
                        <a:rPr lang="es" sz="1100" u="none" cap="none" strike="noStrike"/>
                        <a:t>Conectar con los datos con RAG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-"/>
                      </a:pPr>
                      <a:r>
                        <a:rPr lang="es" sz="1100" u="none" cap="none" strike="noStrike"/>
                        <a:t>Puedes añadir tantos datos como necesites</a:t>
                      </a:r>
                      <a:endParaRPr sz="1100" u="none" cap="none" strike="noStrike"/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-"/>
                      </a:pPr>
                      <a:r>
                        <a:rPr lang="es" sz="1100" u="none" cap="none" strike="noStrike"/>
                        <a:t>Aprende nueva información</a:t>
                      </a:r>
                      <a:endParaRPr sz="1100" u="none" cap="none" strike="noStrike"/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-"/>
                      </a:pPr>
                      <a:r>
                        <a:rPr lang="es" sz="1100" u="none" cap="none" strike="noStrike"/>
                        <a:t>Corrige información incorrecta</a:t>
                      </a:r>
                      <a:endParaRPr sz="1100" u="none" cap="none" strike="noStrike"/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-"/>
                      </a:pPr>
                      <a:r>
                        <a:rPr lang="es" sz="1100" u="none" cap="none" strike="noStrike"/>
                        <a:t>El modelo disminuye de tamaño, ¡más barato!</a:t>
                      </a:r>
                      <a:endParaRPr sz="1100" u="none" cap="none" strike="noStrike"/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-"/>
                      </a:pPr>
                      <a:r>
                        <a:rPr lang="es" sz="1100" u="none" cap="none" strike="noStrike"/>
                        <a:t>Puedes utilizar RAG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901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Contr</a:t>
                      </a:r>
                      <a:r>
                        <a:rPr b="1"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b="1" lang="es" sz="13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-"/>
                      </a:pPr>
                      <a:r>
                        <a:rPr lang="es" sz="1100" u="none" cap="none" strike="noStrike"/>
                        <a:t>No puedes poner tantos datos</a:t>
                      </a:r>
                      <a:endParaRPr sz="1100" u="none" cap="none" strike="noStrike"/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-"/>
                      </a:pPr>
                      <a:r>
                        <a:rPr lang="es" sz="1100" u="none" cap="none" strike="noStrike"/>
                        <a:t>Olvida información</a:t>
                      </a:r>
                      <a:endParaRPr sz="1100" u="none" cap="none" strike="noStrike"/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-"/>
                      </a:pPr>
                      <a:r>
                        <a:rPr lang="es" sz="1100" u="none" cap="none" strike="noStrike"/>
                        <a:t>Alucinaciones</a:t>
                      </a:r>
                      <a:endParaRPr sz="1100" u="none" cap="none" strike="noStrike"/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-"/>
                      </a:pPr>
                      <a:r>
                        <a:rPr lang="es" sz="1100" u="none" cap="none" strike="noStrike"/>
                        <a:t>Si falla el RAG, falla todo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-"/>
                      </a:pPr>
                      <a:r>
                        <a:rPr lang="es" sz="1100" u="none" cap="none" strike="noStrike"/>
                        <a:t>Necesitas datos de calidad</a:t>
                      </a:r>
                      <a:endParaRPr sz="1100" u="none" cap="none" strike="noStrike"/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-"/>
                      </a:pPr>
                      <a:r>
                        <a:rPr lang="es" sz="1100" u="none" cap="none" strike="noStrike"/>
                        <a:t>Necesitas capacidad computacional</a:t>
                      </a:r>
                      <a:endParaRPr sz="1100" u="none" cap="none" strike="noStrike"/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-"/>
                      </a:pPr>
                      <a:r>
                        <a:rPr lang="es" sz="1100" u="none" cap="none" strike="noStrike"/>
                        <a:t>Se necesita conocimiento técnico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01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/>
                        <a:t>Genérico, prototipos, PoC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/>
                        <a:t>Empresa, producción, privacidad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5" name="Google Shape;305;p25"/>
          <p:cNvSpPr txBox="1"/>
          <p:nvPr/>
        </p:nvSpPr>
        <p:spPr>
          <a:xfrm>
            <a:off x="6213775" y="136950"/>
            <a:ext cx="981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s" sz="39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🔑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Fine-tuning de modelos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2132038" y="1357050"/>
            <a:ext cx="4803600" cy="629100"/>
          </a:xfrm>
          <a:prstGeom prst="roundRect">
            <a:avLst>
              <a:gd fmla="val 16667" name="adj"/>
            </a:avLst>
          </a:prstGeom>
          <a:solidFill>
            <a:srgbClr val="BA731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Rendimiento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26"/>
          <p:cNvSpPr txBox="1"/>
          <p:nvPr/>
        </p:nvSpPr>
        <p:spPr>
          <a:xfrm>
            <a:off x="4770063" y="1346800"/>
            <a:ext cx="22419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 alucinaciones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Incrementar consistencia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Reducir información no deseada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26"/>
          <p:cNvSpPr/>
          <p:nvPr/>
        </p:nvSpPr>
        <p:spPr>
          <a:xfrm>
            <a:off x="2132025" y="2163800"/>
            <a:ext cx="4803600" cy="629100"/>
          </a:xfrm>
          <a:prstGeom prst="roundRect">
            <a:avLst>
              <a:gd fmla="val 16667" name="adj"/>
            </a:avLst>
          </a:prstGeom>
          <a:solidFill>
            <a:srgbClr val="B5671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Privacidad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4770050" y="2153550"/>
            <a:ext cx="22419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Modelo propio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Instalado en tu VPC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26"/>
          <p:cNvSpPr/>
          <p:nvPr/>
        </p:nvSpPr>
        <p:spPr>
          <a:xfrm>
            <a:off x="2132025" y="2940100"/>
            <a:ext cx="4803600" cy="629100"/>
          </a:xfrm>
          <a:prstGeom prst="roundRect">
            <a:avLst>
              <a:gd fmla="val 16667" name="adj"/>
            </a:avLst>
          </a:prstGeom>
          <a:solidFill>
            <a:srgbClr val="AE591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Coste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4770050" y="2929850"/>
            <a:ext cx="22419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Mucho más barato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Más transparente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Más control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26"/>
          <p:cNvSpPr/>
          <p:nvPr/>
        </p:nvSpPr>
        <p:spPr>
          <a:xfrm>
            <a:off x="2132025" y="3726650"/>
            <a:ext cx="4803600" cy="629100"/>
          </a:xfrm>
          <a:prstGeom prst="roundRect">
            <a:avLst>
              <a:gd fmla="val 16667" name="adj"/>
            </a:avLst>
          </a:prstGeom>
          <a:solidFill>
            <a:srgbClr val="AF351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Fiabilidad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26"/>
          <p:cNvSpPr txBox="1"/>
          <p:nvPr/>
        </p:nvSpPr>
        <p:spPr>
          <a:xfrm>
            <a:off x="4770050" y="3716400"/>
            <a:ext cx="22419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 uptime es cosa tuya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Menos latencia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¡Control!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Entrenamiento supervisado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27" name="Google Shape;127;p3"/>
          <p:cNvSpPr txBox="1"/>
          <p:nvPr>
            <p:ph idx="1" type="body"/>
          </p:nvPr>
        </p:nvSpPr>
        <p:spPr>
          <a:xfrm>
            <a:off x="628650" y="1605725"/>
            <a:ext cx="45879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Aprender de datos etiquetados para generar salidas coherentes.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Tomar secuencias de entrada para predecir la siguiente palabra o elemento.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Necesita un conjunto de datos etiquetado por humanos/IA. ¡Esto es caro!</a:t>
            </a:r>
            <a:endParaRPr/>
          </a:p>
        </p:txBody>
      </p:sp>
      <p:pic>
        <p:nvPicPr>
          <p:cNvPr id="128" name="Google Shape;128;p3"/>
          <p:cNvPicPr preferRelativeResize="0"/>
          <p:nvPr/>
        </p:nvPicPr>
        <p:blipFill rotWithShape="1">
          <a:blip r:embed="rId3">
            <a:alphaModFix/>
          </a:blip>
          <a:srcRect b="5499" l="0" r="0" t="0"/>
          <a:stretch/>
        </p:blipFill>
        <p:spPr>
          <a:xfrm>
            <a:off x="5428025" y="1449075"/>
            <a:ext cx="3119350" cy="29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 txBox="1"/>
          <p:nvPr/>
        </p:nvSpPr>
        <p:spPr>
          <a:xfrm>
            <a:off x="7916100" y="528600"/>
            <a:ext cx="981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s" sz="27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🔑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Fine-tuning de modelos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324" name="Google Shape;3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8725" y="1164400"/>
            <a:ext cx="4506562" cy="34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Fine-tuning de modelos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330" name="Google Shape;330;p28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"/>
              <a:t>Pasos a seguir: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Identificar las tareas haciendo prompting con el modelo base.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Encontrar tareas donde el modelo está fallando.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Escoger una o varias tareas.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Buscar un dataset o crearlo con las tareas resueltas (1000 registros mínimo).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¡Fine-tuning!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Fine-tuning de modelos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336" name="Google Shape;336;p29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s"/>
              <a:t>Pasos a seguir:</a:t>
            </a:r>
            <a:endParaRPr/>
          </a:p>
        </p:txBody>
      </p:sp>
      <p:sp>
        <p:nvSpPr>
          <p:cNvPr id="337" name="Google Shape;337;p29"/>
          <p:cNvSpPr/>
          <p:nvPr/>
        </p:nvSpPr>
        <p:spPr>
          <a:xfrm>
            <a:off x="3516748" y="1889650"/>
            <a:ext cx="2058600" cy="4218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prep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29"/>
          <p:cNvSpPr/>
          <p:nvPr/>
        </p:nvSpPr>
        <p:spPr>
          <a:xfrm>
            <a:off x="1658963" y="3419114"/>
            <a:ext cx="2058600" cy="4218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Evaluación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29"/>
          <p:cNvSpPr/>
          <p:nvPr/>
        </p:nvSpPr>
        <p:spPr>
          <a:xfrm>
            <a:off x="5426426" y="3419114"/>
            <a:ext cx="2058600" cy="4218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Entrenamiento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29"/>
          <p:cNvSpPr/>
          <p:nvPr/>
        </p:nvSpPr>
        <p:spPr>
          <a:xfrm rot="5400000">
            <a:off x="5522478" y="2320368"/>
            <a:ext cx="1037700" cy="670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9"/>
          <p:cNvSpPr/>
          <p:nvPr/>
        </p:nvSpPr>
        <p:spPr>
          <a:xfrm rot="-2581813">
            <a:off x="2582300" y="2296818"/>
            <a:ext cx="975111" cy="71772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9"/>
          <p:cNvSpPr/>
          <p:nvPr/>
        </p:nvSpPr>
        <p:spPr>
          <a:xfrm>
            <a:off x="4154311" y="3504300"/>
            <a:ext cx="835500" cy="421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Catastrophic Forgetting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348" name="Google Shape;348;p30"/>
          <p:cNvSpPr txBox="1"/>
          <p:nvPr>
            <p:ph idx="1" type="body"/>
          </p:nvPr>
        </p:nvSpPr>
        <p:spPr>
          <a:xfrm>
            <a:off x="628650" y="1605728"/>
            <a:ext cx="7886700" cy="19035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El finetuning de un modelo puede mejorar de forma significativa el rendimiento en una tarea específica.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Pero esto puede causar que "olvide" o empiece a hacer peor tareas que inicialmente hacía bien.</a:t>
            </a:r>
            <a:endParaRPr/>
          </a:p>
        </p:txBody>
      </p:sp>
      <p:pic>
        <p:nvPicPr>
          <p:cNvPr id="349" name="Google Shape;3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4013" y="3624438"/>
            <a:ext cx="5819775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Instruction fine-tuning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355" name="Google Shape;355;p31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Entrenamiento de un modelo para responder a órdenes lingüísticas específicas.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Permite crear un modelo versátil para diversas tareas basadas en instrucciones del usuario.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Ideal para modelos que necesitan realizar varias funciones a partir de indicaciones claras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Instruction fine-tuning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361" name="Google Shape;36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1200" y="1337425"/>
            <a:ext cx="5601600" cy="337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2"/>
          <p:cNvSpPr txBox="1"/>
          <p:nvPr/>
        </p:nvSpPr>
        <p:spPr>
          <a:xfrm>
            <a:off x="6213775" y="136950"/>
            <a:ext cx="981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s" sz="39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🔑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Single-task fine-tuning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368" name="Google Shape;368;p33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Más precisión en tareas específicas.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Se pueden obtener buenos resultados con pocos ejemplos (500-1000)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Riesgo de "Olvido Catastrófico".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Puede degradar el rendimiento en otras tareas.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4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Single-task fine-tuning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374" name="Google Shape;37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138" y="1590075"/>
            <a:ext cx="6241726" cy="31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Multi-task fine-tuning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380" name="Google Shape;380;p35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Versatilidad en múltiples tareas.</a:t>
            </a:r>
            <a:br>
              <a:rPr lang="es"/>
            </a:b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R</a:t>
            </a:r>
            <a:r>
              <a:rPr lang="es"/>
              <a:t>educe el riesgo de "Olvido Catastrófico".</a:t>
            </a:r>
            <a:br>
              <a:rPr lang="es"/>
            </a:b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Requiere una gran cantidad de datos (50-100,000 ejemplos).</a:t>
            </a:r>
            <a:br>
              <a:rPr lang="es"/>
            </a:b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Mayor demanda computacional.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</a:pPr>
            <a:r>
              <a:rPr lang="es"/>
              <a:t>Multi-task fine-tuning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386" name="Google Shape;38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6600" y="1664725"/>
            <a:ext cx="5350800" cy="29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Entrenamiento supervisado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135" name="Google Shape;13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2963" y="1292050"/>
            <a:ext cx="5618076" cy="31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200"/>
              <a:t>FLAN - Fine-tuned LAnguage Net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</p:txBody>
      </p:sp>
      <p:sp>
        <p:nvSpPr>
          <p:cNvPr id="392" name="Google Shape;392;p37"/>
          <p:cNvSpPr txBox="1"/>
          <p:nvPr>
            <p:ph idx="1" type="body"/>
          </p:nvPr>
        </p:nvSpPr>
        <p:spPr>
          <a:xfrm>
            <a:off x="628650" y="1605725"/>
            <a:ext cx="4869900" cy="331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 sz="1800"/>
              <a:t>Conjunto específico de instrucciones utilizadas para afinar diferentes modelos.</a:t>
            </a:r>
            <a:br>
              <a:rPr lang="es" sz="1800"/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 sz="1800"/>
              <a:t>Ejemplos incluyen FLAN-T5 (versión instruida de T5) y FLAN-PALM (versión instruida del modelo PALM).</a:t>
            </a:r>
            <a:br>
              <a:rPr lang="es" sz="1800"/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 sz="1800"/>
              <a:t>FLAN-T5 ha sido ajustado en 473 conjuntos de datos a través de 146 categorías de tareas.</a:t>
            </a:r>
            <a:endParaRPr/>
          </a:p>
        </p:txBody>
      </p:sp>
      <p:pic>
        <p:nvPicPr>
          <p:cNvPr id="393" name="Google Shape;3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225" y="1911823"/>
            <a:ext cx="3127475" cy="17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402" y="1804727"/>
            <a:ext cx="7491200" cy="23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200"/>
              <a:t>FLAN - Fine-tuned LAnguage Net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575" y="1132000"/>
            <a:ext cx="5120850" cy="37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9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200"/>
              <a:t>FLAN - Fine-tuned LAnguage Net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53e76895ba_0_46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¿Qu</a:t>
            </a:r>
            <a:r>
              <a:rPr lang="es"/>
              <a:t>é</a:t>
            </a:r>
            <a:r>
              <a:rPr lang="es"/>
              <a:t> tenemos?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graphicFrame>
        <p:nvGraphicFramePr>
          <p:cNvPr id="411" name="Google Shape;411;g353e76895ba_0_468"/>
          <p:cNvGraphicFramePr/>
          <p:nvPr/>
        </p:nvGraphicFramePr>
        <p:xfrm>
          <a:off x="485175" y="157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{AA5A8F43-D59F-4BB5-AB4A-83C396CF2369}</a:tableStyleId>
              </a:tblPr>
              <a:tblGrid>
                <a:gridCol w="2150125"/>
                <a:gridCol w="3145525"/>
                <a:gridCol w="2970800"/>
              </a:tblGrid>
              <a:tr h="337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📦 Preentrenamiento</a:t>
                      </a:r>
                      <a:endParaRPr b="1"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🛠</a:t>
                      </a:r>
                      <a:r>
                        <a:rPr b="1"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Finetuning</a:t>
                      </a:r>
                      <a:endParaRPr b="1"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</a:tr>
              <a:tr h="40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¿Qué hace?</a:t>
                      </a:r>
                      <a:endParaRPr b="1"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Aprende lenguaje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Ajusta a una tarea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Coste computacional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Muy alto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Alto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Datos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Requiere muchos datos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Requiere muchos datos específicos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Modifica pesos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Todos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Todos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3e76895ba_0_482"/>
          <p:cNvSpPr txBox="1"/>
          <p:nvPr>
            <p:ph type="title"/>
          </p:nvPr>
        </p:nvSpPr>
        <p:spPr>
          <a:xfrm>
            <a:off x="1153800" y="1298113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Tanto preentrenar como hacer fine-tuning completo son procesos intensivos y poco accesibles sin recursos técnicos avanzados.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3e76895ba_0_38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Finetuning GPT-2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422" name="Google Shape;422;g353e76895ba_0_3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940" y="1101491"/>
            <a:ext cx="6559457" cy="404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53e76895ba_0_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Entrenamiento supervisado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41" name="Google Shape;141;p5"/>
          <p:cNvSpPr txBox="1"/>
          <p:nvPr>
            <p:ph idx="1" type="body"/>
          </p:nvPr>
        </p:nvSpPr>
        <p:spPr>
          <a:xfrm>
            <a:off x="628650" y="1605725"/>
            <a:ext cx="39951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Unsupervised training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Transformer, muchos datos!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s"/>
              <a:t>Supervised Fine-tuning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Específico en tareas, mucho más pequeño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 b="14746" l="0" r="0" t="12455"/>
          <a:stretch/>
        </p:blipFill>
        <p:spPr>
          <a:xfrm>
            <a:off x="4925450" y="1543375"/>
            <a:ext cx="3994950" cy="27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900"/>
              <a:t>GPT - La idea de preentrenar y ajustar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900"/>
          </a:p>
        </p:txBody>
      </p:sp>
      <p:sp>
        <p:nvSpPr>
          <p:cNvPr id="148" name="Google Shape;148;p6"/>
          <p:cNvSpPr txBox="1"/>
          <p:nvPr>
            <p:ph idx="1" type="body"/>
          </p:nvPr>
        </p:nvSpPr>
        <p:spPr>
          <a:xfrm>
            <a:off x="628650" y="1420950"/>
            <a:ext cx="39144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b="1" lang="es"/>
              <a:t>OpenAI lanza GPT (Generative Pre-trained Transformer).</a:t>
            </a:r>
            <a:br>
              <a:rPr b="1" lang="es"/>
            </a:br>
            <a:endParaRPr b="1"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b="1" lang="es"/>
              <a:t>Solo usa la parte decoder del Transformer.</a:t>
            </a:r>
            <a:br>
              <a:rPr b="1" lang="es"/>
            </a:br>
            <a:endParaRPr b="1"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b="1" lang="es"/>
              <a:t>Entrenado en tareas de modelado de lenguaje causal (predecir la siguiente palabra).</a:t>
            </a:r>
            <a:br>
              <a:rPr b="1" lang="es"/>
            </a:br>
            <a:endParaRPr b="1"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b="1" lang="es"/>
              <a:t>110 millones de parámetros.</a:t>
            </a:r>
            <a:endParaRPr/>
          </a:p>
        </p:txBody>
      </p:sp>
      <p:pic>
        <p:nvPicPr>
          <p:cNvPr id="149" name="Google Shape;14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175" y="1188275"/>
            <a:ext cx="3279300" cy="341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 txBox="1"/>
          <p:nvPr>
            <p:ph type="title"/>
          </p:nvPr>
        </p:nvSpPr>
        <p:spPr>
          <a:xfrm>
            <a:off x="91775" y="4537782"/>
            <a:ext cx="2399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900"/>
              <a:t>2018</a:t>
            </a:r>
            <a:endParaRPr sz="2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3e76895ba_0_13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GPT-2 - Escalar funciona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56" name="Google Shape;156;g353e76895ba_0_137"/>
          <p:cNvSpPr txBox="1"/>
          <p:nvPr>
            <p:ph idx="1" type="body"/>
          </p:nvPr>
        </p:nvSpPr>
        <p:spPr>
          <a:xfrm>
            <a:off x="628650" y="1605725"/>
            <a:ext cx="3914400" cy="29319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Entrenamiento para predecir la siguiente palabra con 40GB de datos de internet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Los modelos de lenguaje comenzaban a aprender tareas sin supervisión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7" name="Google Shape;157;g353e76895ba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5050" y="1302875"/>
            <a:ext cx="3665850" cy="33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53e76895ba_0_137"/>
          <p:cNvSpPr txBox="1"/>
          <p:nvPr>
            <p:ph type="title"/>
          </p:nvPr>
        </p:nvSpPr>
        <p:spPr>
          <a:xfrm>
            <a:off x="91775" y="4537782"/>
            <a:ext cx="2399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900"/>
              <a:t>2019</a:t>
            </a:r>
            <a:endParaRPr sz="2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3e76895ba_0_149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GPT-2 - Escalar funciona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64" name="Google Shape;164;g353e76895ba_0_149"/>
          <p:cNvSpPr txBox="1"/>
          <p:nvPr>
            <p:ph idx="1" type="body"/>
          </p:nvPr>
        </p:nvSpPr>
        <p:spPr>
          <a:xfrm>
            <a:off x="628650" y="1605725"/>
            <a:ext cx="3914400" cy="29322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GPT-2 salta a 1.5 mil millones de parámetros.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Se entrena con 40 GB de texto (WebText).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Al meter más lenguaje la LLM empieza a “aprender” tareas por las que no se la entrenado</a:t>
            </a:r>
            <a:endParaRPr/>
          </a:p>
        </p:txBody>
      </p:sp>
      <p:pic>
        <p:nvPicPr>
          <p:cNvPr id="165" name="Google Shape;165;g353e76895ba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4550" y="1582675"/>
            <a:ext cx="3600025" cy="14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353e76895ba_0_149"/>
          <p:cNvSpPr txBox="1"/>
          <p:nvPr>
            <p:ph type="title"/>
          </p:nvPr>
        </p:nvSpPr>
        <p:spPr>
          <a:xfrm>
            <a:off x="91775" y="4537782"/>
            <a:ext cx="23991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900"/>
              <a:t>2019</a:t>
            </a:r>
            <a:endParaRPr sz="2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WebText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172" name="Google Shape;1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2250" y="1491375"/>
            <a:ext cx="3013150" cy="26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 txBox="1"/>
          <p:nvPr>
            <p:ph idx="1" type="body"/>
          </p:nvPr>
        </p:nvSpPr>
        <p:spPr>
          <a:xfrm>
            <a:off x="628650" y="1491375"/>
            <a:ext cx="4880400" cy="329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Filtrado para excluir listas, tablas y formatos no narrativos, centrado en texto puro y coherente.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Capta una amplia gama de estilos de escritura, temas y vocabulario.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Mejora la capacidad del modelo para generar texto natural, resumir, traducir y responder preguntas.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